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256" r:id="rId4"/>
    <p:sldId id="257" r:id="rId5"/>
    <p:sldId id="258" r:id="rId6"/>
    <p:sldId id="268" r:id="rId7"/>
    <p:sldId id="267" r:id="rId8"/>
    <p:sldId id="269" r:id="rId9"/>
    <p:sldId id="270" r:id="rId10"/>
    <p:sldId id="271" r:id="rId11"/>
    <p:sldId id="27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802" autoAdjust="0"/>
  </p:normalViewPr>
  <p:slideViewPr>
    <p:cSldViewPr>
      <p:cViewPr varScale="1">
        <p:scale>
          <a:sx n="112" d="100"/>
          <a:sy n="112" d="100"/>
        </p:scale>
        <p:origin x="2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029F-D0A9-4F28-95D4-8721AB2DF1D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4198-1BEB-4481-9AE9-1A0DC6E09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4198-1BEB-4481-9AE9-1A0DC6E09B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0F6-F862-489B-BD1E-079CBCD55B1F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8271-477C-414E-8D60-0AD00CE43D88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897-996A-492D-B957-62911D2CC3CA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23E-14F5-4E80-8E38-39A08E0AAB65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9839-BB71-4B34-84D4-38A8B769317D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A1C-39FD-4CC4-9696-40EBDFB8A516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A1D9-EA80-4972-B9C8-931AF6D5402F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4BFA-E920-49FD-83E7-383AA463D2F9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8F7C-A964-420D-823C-CD32E7FCAC2F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057-49F3-4DEB-8842-CE373FA9F075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EC2E-5E29-47DE-8633-7C9F6331A4A4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694-36EA-4D81-8BF7-A54ECD7E70E7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C2E-5E29-47DE-8633-7C9F6331A4A4}" type="datetime1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med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6D4F-A94D-40C2-868C-63788CC675DB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D2EE-290B-498F-9CDE-269802B2EC6C}" type="datetimeFigureOut">
              <a:rPr lang="en-US" smtClean="0"/>
              <a:pPr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xploredegrees.stanford.edu/academiccalenda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dstudentservices@cs.stanford.edu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academics/phd/phd-requirements/academic-require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stanford.edu/academics/phd/graduate-student-form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pegacloud.io/prweb/ss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544669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PhD New Student Orientation</a:t>
            </a:r>
          </a:p>
        </p:txBody>
      </p:sp>
      <p:pic>
        <p:nvPicPr>
          <p:cNvPr id="6" name="Picture 5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pic>
        <p:nvPicPr>
          <p:cNvPr id="8" name="Picture 7" descr="Stanf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55693"/>
            <a:ext cx="6096000" cy="40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6002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sz="2800" b="1" u="sng" dirty="0"/>
          </a:p>
          <a:p>
            <a:pPr>
              <a:tabLst>
                <a:tab pos="1371600" algn="l"/>
              </a:tabLst>
            </a:pPr>
            <a:r>
              <a:rPr lang="en-US" sz="2400" dirty="0"/>
              <a:t>Sept 23	First day of Autumn Quarter; instruction begins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Sept 23	Preliminary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	(Must be enrolled in at least 8 units to avoid late fee)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Oct 11	Final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	(All course enrollment, units, grading basis must be 	finalized)</a:t>
            </a:r>
          </a:p>
          <a:p>
            <a:endParaRPr lang="en-US" sz="2400" dirty="0"/>
          </a:p>
          <a:p>
            <a:pPr algn="ctr"/>
            <a:r>
              <a:rPr lang="en-US" sz="2400" dirty="0"/>
              <a:t>*Please review your academic calendar for more!</a:t>
            </a:r>
          </a:p>
          <a:p>
            <a:pPr marL="457200"/>
            <a:r>
              <a:rPr lang="en-US" sz="2400" dirty="0">
                <a:hlinkClick r:id="rId2"/>
              </a:rPr>
              <a:t>http://exploredegrees.stanford.edu/academiccalendar</a:t>
            </a:r>
            <a:endParaRPr lang="en-US" sz="2800" b="1" dirty="0"/>
          </a:p>
          <a:p>
            <a:pPr marL="1371600" lvl="2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21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Important Dates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 gat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15" y="1828800"/>
            <a:ext cx="445198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657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Reminders:</a:t>
            </a:r>
          </a:p>
          <a:p>
            <a:endParaRPr lang="en-US" sz="2800" b="1" dirty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/>
              <a:t>Pick up keys for Gates      building at Room B18 on Friday, September 20, 9am to noon and 1pm to 3pm. </a:t>
            </a:r>
          </a:p>
          <a:p>
            <a:pPr lvl="1" indent="-228600"/>
            <a:endParaRPr lang="en-US" sz="2600" dirty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/>
              <a:t>For more questions on PhD program, please email </a:t>
            </a:r>
            <a:r>
              <a:rPr lang="en-US" sz="2600" dirty="0">
                <a:hlinkClick r:id="rId3"/>
              </a:rPr>
              <a:t>phdstudentservices@cs.stanford.edu</a:t>
            </a:r>
            <a:endParaRPr lang="en-US" sz="2600" dirty="0"/>
          </a:p>
          <a:p>
            <a:pPr lvl="1" indent="-228600">
              <a:buFont typeface="Arial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48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Overview of Academic Requirements for the PhD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8686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/>
            <a:r>
              <a:rPr lang="en-US" sz="2500" b="1" i="1" dirty="0"/>
              <a:t>Year 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One:	• CS 300</a:t>
            </a:r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/>
              <a:t> 	• Rotation program, </a:t>
            </a:r>
            <a:r>
              <a:rPr lang="en-US" sz="2500" b="1" dirty="0"/>
              <a:t>choosing a permanent 				research advisor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Two:	• Completing Breadth requirements</a:t>
            </a:r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/>
              <a:t> 	• 3 units of coursework from at least 4 different 			faculty members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 	• Filing for Candidacy 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Three:	• </a:t>
            </a:r>
            <a:r>
              <a:rPr lang="en-US" sz="2500" dirty="0" err="1"/>
              <a:t>Quals</a:t>
            </a:r>
            <a:endParaRPr lang="en-US" sz="2500" dirty="0"/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	• Teaching requirement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Four:	• Reading committee Form and thesis proposal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/>
              <a:t>Five, Six:	• Complete 135 units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/>
              <a:t>	• Orals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/>
              <a:t>	• Dissertation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45720" y="158406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sz="2800" b="1" u="sng" dirty="0"/>
          </a:p>
          <a:p>
            <a:pPr marL="1371600" lvl="2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PhD Academic Requirements</a:t>
            </a:r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https://cs.stanford.edu/academics/phd/phd-requirements/academic-requirements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971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https://cs.stanford.edu/academics/phd/graduate-student-forms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1371600" lvl="2"/>
            <a:endParaRPr lang="en-US" sz="2800" b="1" dirty="0"/>
          </a:p>
          <a:p>
            <a:pPr marL="1371600" lvl="2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731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Minimum enrollment is 8 units. Total units should not exceed 10 units in each quarter.</a:t>
            </a:r>
          </a:p>
          <a:p>
            <a:endParaRPr lang="en-US" sz="2600" dirty="0"/>
          </a:p>
          <a:p>
            <a:r>
              <a:rPr lang="en-US" sz="2600" dirty="0"/>
              <a:t>First quarter – 1 unit of CS 300 and at least 3 units of CS 499 with faculty (or research equivalent of CS 499 for students rotating with faculty outside of CS department).</a:t>
            </a:r>
          </a:p>
          <a:p>
            <a:endParaRPr lang="en-US" sz="2600" dirty="0"/>
          </a:p>
          <a:p>
            <a:r>
              <a:rPr lang="en-US" sz="2600" dirty="0"/>
              <a:t>CS faculty advisor for alignment.  If principal advisor is not CS, then you need a CS faculty co-advisor.</a:t>
            </a:r>
          </a:p>
          <a:p>
            <a:endParaRPr lang="en-US" sz="2600" dirty="0"/>
          </a:p>
          <a:p>
            <a:r>
              <a:rPr lang="en-US" sz="2600" dirty="0"/>
              <a:t>University requirement of GPA 3.0 to graduate.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990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 Department requirements </a:t>
            </a:r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457200">
              <a:buFont typeface="Arial" pitchFamily="34" charset="0"/>
              <a:buChar char="•"/>
            </a:pPr>
            <a:endParaRPr lang="en-US" sz="2800" dirty="0"/>
          </a:p>
          <a:p>
            <a:pPr marL="1371600" lvl="2"/>
            <a:endParaRPr lang="en-US" sz="2800" b="1" dirty="0"/>
          </a:p>
          <a:p>
            <a:pPr marL="1371600" lvl="2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7620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Everyone gets the same level of support.</a:t>
            </a:r>
          </a:p>
          <a:p>
            <a:endParaRPr lang="en-US" sz="2600" dirty="0"/>
          </a:p>
          <a:p>
            <a:pPr>
              <a:buFontTx/>
              <a:buChar char="-"/>
            </a:pPr>
            <a:r>
              <a:rPr lang="en-US" sz="2600" dirty="0"/>
              <a:t>Sources of support </a:t>
            </a:r>
          </a:p>
          <a:p>
            <a:r>
              <a:rPr lang="en-US" sz="2600" dirty="0"/>
              <a:t>	- Research Assistantship</a:t>
            </a:r>
          </a:p>
          <a:p>
            <a:r>
              <a:rPr lang="en-US" sz="2600" dirty="0"/>
              <a:t>	- Fellowship – external/internal</a:t>
            </a:r>
          </a:p>
          <a:p>
            <a:r>
              <a:rPr lang="en-US" sz="2600" dirty="0"/>
              <a:t>	- Course Assistantship</a:t>
            </a:r>
          </a:p>
          <a:p>
            <a:r>
              <a:rPr lang="en-US" sz="26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Financial Support</a:t>
            </a:r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315B0-B207-9544-8362-CCDC277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9615-1BBC-D047-8D87-271199360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" y="1828800"/>
            <a:ext cx="8730108" cy="3239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6511E-BDB3-AA46-AB95-49FC5F4BA300}"/>
              </a:ext>
            </a:extLst>
          </p:cNvPr>
          <p:cNvSpPr/>
          <p:nvPr/>
        </p:nvSpPr>
        <p:spPr>
          <a:xfrm>
            <a:off x="438627" y="68580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hlinkClick r:id="rId3"/>
              </a:rPr>
              <a:t>https://stanford.pegacloud.io/prweb/sso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1620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A01DD-6203-064A-955B-AB1F4BF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1DB76-38DA-1446-96D9-1BE4EB24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129"/>
            <a:ext cx="9144000" cy="53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9478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F20F9-EB98-DA40-8E7A-69F584CD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05D53-03C0-4347-AEFE-4AED781BC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53"/>
            <a:ext cx="9144000" cy="53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4112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10323</TotalTime>
  <Words>209</Words>
  <Application>Microsoft Macintosh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kbabs</dc:creator>
  <cp:lastModifiedBy>Microsoft Office User</cp:lastModifiedBy>
  <cp:revision>310</cp:revision>
  <dcterms:created xsi:type="dcterms:W3CDTF">2012-08-09T22:03:20Z</dcterms:created>
  <dcterms:modified xsi:type="dcterms:W3CDTF">2019-09-10T20:57:33Z</dcterms:modified>
</cp:coreProperties>
</file>